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3"/>
  </p:notesMasterIdLst>
  <p:handoutMasterIdLst>
    <p:handoutMasterId r:id="rId14"/>
  </p:handoutMasterIdLst>
  <p:sldIdLst>
    <p:sldId id="270" r:id="rId2"/>
    <p:sldId id="275" r:id="rId3"/>
    <p:sldId id="268" r:id="rId4"/>
    <p:sldId id="302" r:id="rId5"/>
    <p:sldId id="307" r:id="rId6"/>
    <p:sldId id="298" r:id="rId7"/>
    <p:sldId id="308" r:id="rId8"/>
    <p:sldId id="303" r:id="rId9"/>
    <p:sldId id="309" r:id="rId10"/>
    <p:sldId id="290" r:id="rId11"/>
    <p:sldId id="285" r:id="rId1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2020/6/23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80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426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818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2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949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030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09 | </a:t>
            </a:r>
            <a:r>
              <a:rPr lang="zh-CN" altLang="en-US" dirty="0"/>
              <a:t>系统调用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公司成立好了就要开始接项目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b="1" dirty="0"/>
              <a:t>系统调用的过程</a:t>
            </a:r>
            <a:r>
              <a:rPr lang="zh-CN" altLang="en-US" dirty="0"/>
              <a:t>还是挺复杂的吧？如果加上上一节的</a:t>
            </a:r>
            <a:r>
              <a:rPr lang="zh-CN" altLang="en-US" b="1" dirty="0"/>
              <a:t>内核态和用户态的模式切换</a:t>
            </a:r>
            <a:r>
              <a:rPr lang="zh-CN" altLang="en-US" dirty="0"/>
              <a:t>，就更复杂了。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这里我们重点分析 </a:t>
            </a:r>
            <a:r>
              <a:rPr lang="en-US" altLang="zh-CN" dirty="0"/>
              <a:t>64 </a:t>
            </a:r>
            <a:r>
              <a:rPr lang="zh-CN" altLang="en-US" dirty="0"/>
              <a:t>位的系统调用，我将整个完整的过程画了一张图，帮你总结、梳理一下。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5" name="箭头: 下弧形 4">
            <a:extLst>
              <a:ext uri="{FF2B5EF4-FFF2-40B4-BE49-F238E27FC236}">
                <a16:creationId xmlns:a16="http://schemas.microsoft.com/office/drawing/2014/main" id="{9FD0DCFA-E9C5-4271-A23F-CF09945A6BCA}"/>
              </a:ext>
            </a:extLst>
          </p:cNvPr>
          <p:cNvSpPr/>
          <p:nvPr/>
        </p:nvSpPr>
        <p:spPr>
          <a:xfrm>
            <a:off x="2777723" y="2387050"/>
            <a:ext cx="3621270" cy="889233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87F68B1-4C24-4849-B498-BD0B17E38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993" y="0"/>
            <a:ext cx="55573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上一节，系统终于进入了用户态</a:t>
            </a:r>
            <a:endParaRPr lang="en-US" altLang="zh-CN" dirty="0"/>
          </a:p>
          <a:p>
            <a:r>
              <a:rPr lang="zh-CN" altLang="en-US" dirty="0"/>
              <a:t>这一节，我们来解析 </a:t>
            </a:r>
            <a:r>
              <a:rPr lang="en-US" altLang="zh-CN" dirty="0"/>
              <a:t>Linux </a:t>
            </a:r>
            <a:r>
              <a:rPr lang="zh-CN" altLang="en-US" dirty="0"/>
              <a:t>接项目的</a:t>
            </a:r>
            <a:r>
              <a:rPr lang="zh-CN" altLang="en-US" b="1" dirty="0"/>
              <a:t>办事大厅</a:t>
            </a:r>
            <a:r>
              <a:rPr lang="zh-CN" altLang="en-US" dirty="0"/>
              <a:t>是如何实现的，这是因为后面介绍的每一个模块，都涉及</a:t>
            </a:r>
            <a:r>
              <a:rPr lang="zh-CN" altLang="en-US" b="1" dirty="0"/>
              <a:t>系统调用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就能从</a:t>
            </a:r>
            <a:r>
              <a:rPr lang="zh-CN" altLang="en-US" b="1" dirty="0"/>
              <a:t>某个系统调用的场景</a:t>
            </a:r>
            <a:r>
              <a:rPr lang="zh-CN" altLang="en-US" dirty="0"/>
              <a:t>出发，了解</a:t>
            </a:r>
            <a:r>
              <a:rPr lang="zh-CN" altLang="en-US" b="1" dirty="0"/>
              <a:t>内核中各个模块</a:t>
            </a:r>
            <a:r>
              <a:rPr lang="zh-CN" altLang="en-US" dirty="0"/>
              <a:t>的实现机制。</a:t>
            </a:r>
            <a:endParaRPr lang="en-US" altLang="zh-CN" dirty="0"/>
          </a:p>
          <a:p>
            <a:r>
              <a:rPr lang="zh-CN" altLang="en-US" dirty="0"/>
              <a:t>有的时候，我们的客户觉得，直接去办事大厅还是不够方便。没问题，</a:t>
            </a:r>
            <a:r>
              <a:rPr lang="en-US" altLang="zh-CN" dirty="0"/>
              <a:t>Linux </a:t>
            </a:r>
            <a:r>
              <a:rPr lang="zh-CN" altLang="en-US" dirty="0"/>
              <a:t>还提供了 </a:t>
            </a:r>
            <a:r>
              <a:rPr lang="en-US" altLang="zh-CN" b="1" dirty="0" err="1"/>
              <a:t>glibc</a:t>
            </a:r>
            <a:r>
              <a:rPr lang="en-US" altLang="zh-CN" b="1" dirty="0"/>
              <a:t> </a:t>
            </a:r>
            <a:r>
              <a:rPr lang="zh-CN" altLang="en-US" dirty="0"/>
              <a:t>这个中介。它更熟悉</a:t>
            </a:r>
            <a:r>
              <a:rPr lang="zh-CN" altLang="en-US" b="1" dirty="0"/>
              <a:t>系统调用</a:t>
            </a:r>
            <a:r>
              <a:rPr lang="zh-CN" altLang="en-US" dirty="0"/>
              <a:t>的细节，并且可以封装成更加友好的接口。你可以直接用。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我们以最常用的</a:t>
            </a:r>
            <a:r>
              <a:rPr lang="zh-CN" altLang="en-US" b="1" dirty="0"/>
              <a:t>系统调用 </a:t>
            </a:r>
            <a:r>
              <a:rPr lang="en-US" altLang="zh-CN" b="1" dirty="0"/>
              <a:t>open</a:t>
            </a:r>
            <a:r>
              <a:rPr lang="zh-CN" altLang="en-US" dirty="0"/>
              <a:t>，打开一个文件为线索，看看系统调用是怎么实现的。</a:t>
            </a:r>
            <a:endParaRPr lang="en-US" altLang="zh-CN" dirty="0"/>
          </a:p>
          <a:p>
            <a:r>
              <a:rPr lang="zh-CN" altLang="en-US" dirty="0"/>
              <a:t>这一节我们仅仅会解析到从 </a:t>
            </a:r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如何调用到内核的 </a:t>
            </a:r>
            <a:r>
              <a:rPr lang="en-US" altLang="zh-CN" dirty="0"/>
              <a:t>open</a:t>
            </a:r>
          </a:p>
          <a:p>
            <a:r>
              <a:rPr lang="zh-CN" altLang="en-US" dirty="0"/>
              <a:t>现在我们就开始</a:t>
            </a:r>
            <a:r>
              <a:rPr lang="zh-CN" altLang="en-US" b="1" dirty="0"/>
              <a:t>在用户态进程里面调用 </a:t>
            </a:r>
            <a:r>
              <a:rPr lang="en-US" altLang="zh-CN" b="1" dirty="0"/>
              <a:t>open </a:t>
            </a:r>
            <a:r>
              <a:rPr lang="zh-CN" altLang="en-US" b="1" dirty="0"/>
              <a:t>函数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为了方便，调用的是 </a:t>
            </a:r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里面的 </a:t>
            </a:r>
            <a:r>
              <a:rPr lang="en-US" altLang="zh-CN" dirty="0"/>
              <a:t>open </a:t>
            </a:r>
            <a:r>
              <a:rPr lang="zh-CN" altLang="en-US" dirty="0"/>
              <a:t>函数。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的源代码中，</a:t>
            </a:r>
            <a:r>
              <a:rPr lang="zh-CN" altLang="en-US" b="1" dirty="0"/>
              <a:t>有个文件 </a:t>
            </a:r>
            <a:r>
              <a:rPr lang="en-US" altLang="zh-CN" b="1" dirty="0" err="1"/>
              <a:t>syscalls.list</a:t>
            </a:r>
            <a:r>
              <a:rPr lang="zh-CN" altLang="en-US" dirty="0"/>
              <a:t>，里面列着所有 </a:t>
            </a:r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的函数对应的系统调用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对系统调用的封装</a:t>
            </a:r>
            <a:endParaRPr lang="zh-cn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还有一个脚本 </a:t>
            </a:r>
            <a:r>
              <a:rPr lang="en-US" altLang="zh-CN" dirty="0"/>
              <a:t>make-syscall.sh</a:t>
            </a:r>
            <a:r>
              <a:rPr lang="zh-CN" altLang="en-US" dirty="0"/>
              <a:t>，可以根据上面的配置文件，对于每一个封装好的系统调用，生成一个文件。这个文件里面定义了一些宏，例如 </a:t>
            </a:r>
            <a:r>
              <a:rPr lang="en-US" altLang="zh-CN" b="1" dirty="0">
                <a:solidFill>
                  <a:srgbClr val="FF0000"/>
                </a:solidFill>
              </a:rPr>
              <a:t>#define SYSCALL_NAME open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glibc</a:t>
            </a:r>
            <a:r>
              <a:rPr lang="en-US" altLang="zh-CN" dirty="0"/>
              <a:t> </a:t>
            </a:r>
            <a:r>
              <a:rPr lang="zh-CN" altLang="en-US" dirty="0"/>
              <a:t>还有一个文件 </a:t>
            </a:r>
            <a:r>
              <a:rPr lang="en-US" altLang="zh-CN" dirty="0" err="1"/>
              <a:t>syscall-template.S</a:t>
            </a:r>
            <a:r>
              <a:rPr lang="zh-CN" altLang="en-US" dirty="0"/>
              <a:t>，使用上面这个宏，定义了</a:t>
            </a:r>
            <a:r>
              <a:rPr lang="zh-CN" altLang="en-US" b="1" dirty="0"/>
              <a:t>这个系统调用的调用方式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里面对于</a:t>
            </a:r>
            <a:r>
              <a:rPr lang="zh-CN" altLang="en-US" b="1" dirty="0"/>
              <a:t>任何一个系统调用，会调用 </a:t>
            </a:r>
            <a:r>
              <a:rPr lang="en-US" altLang="zh-CN" b="1" dirty="0"/>
              <a:t>DO_CALL</a:t>
            </a:r>
            <a:r>
              <a:rPr lang="zh-CN" altLang="en-US" dirty="0"/>
              <a:t>。这也是一个</a:t>
            </a:r>
            <a:r>
              <a:rPr lang="zh-CN" altLang="en-US" b="1" dirty="0"/>
              <a:t>宏</a:t>
            </a:r>
            <a:r>
              <a:rPr lang="zh-CN" altLang="en-US" dirty="0"/>
              <a:t>，这个宏 </a:t>
            </a:r>
            <a:r>
              <a:rPr lang="en-US" altLang="zh-CN" dirty="0"/>
              <a:t>32 </a:t>
            </a:r>
            <a:r>
              <a:rPr lang="zh-CN" altLang="en-US" dirty="0"/>
              <a:t>位和 </a:t>
            </a:r>
            <a:r>
              <a:rPr lang="en-US" altLang="zh-CN" dirty="0"/>
              <a:t>64 </a:t>
            </a:r>
            <a:r>
              <a:rPr lang="zh-CN" altLang="en-US" dirty="0"/>
              <a:t>位的定义是不一样的。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lnSpcReduction="10000"/>
          </a:bodyPr>
          <a:lstStyle/>
          <a:p>
            <a:r>
              <a:rPr lang="zh-CN" altLang="en-US" dirty="0"/>
              <a:t>先来看 </a:t>
            </a:r>
            <a:r>
              <a:rPr lang="en-US" altLang="zh-CN" dirty="0"/>
              <a:t>32 </a:t>
            </a:r>
            <a:r>
              <a:rPr lang="zh-CN" altLang="en-US" dirty="0"/>
              <a:t>位的情况（</a:t>
            </a:r>
            <a:r>
              <a:rPr lang="en-US" altLang="zh-CN" dirty="0"/>
              <a:t>i386 </a:t>
            </a:r>
            <a:r>
              <a:rPr lang="zh-CN" altLang="en-US" dirty="0"/>
              <a:t>目录下的 </a:t>
            </a:r>
            <a:r>
              <a:rPr lang="en-US" altLang="zh-CN" dirty="0" err="1"/>
              <a:t>sysdep.h</a:t>
            </a:r>
            <a:r>
              <a:rPr lang="en-US" altLang="zh-CN" dirty="0"/>
              <a:t> </a:t>
            </a:r>
            <a:r>
              <a:rPr lang="zh-CN" altLang="en-US" dirty="0"/>
              <a:t>文件）。</a:t>
            </a:r>
            <a:endParaRPr lang="en-US" altLang="zh-CN" dirty="0"/>
          </a:p>
          <a:p>
            <a:r>
              <a:rPr lang="zh-CN" altLang="en-US" dirty="0"/>
              <a:t>这里，我们将</a:t>
            </a:r>
            <a:r>
              <a:rPr lang="zh-CN" altLang="en-US" b="1" dirty="0"/>
              <a:t>请求参数</a:t>
            </a:r>
            <a:r>
              <a:rPr lang="zh-CN" altLang="en-US" dirty="0"/>
              <a:t>放在寄存器里面，根据系统调用的名称，得到</a:t>
            </a:r>
            <a:r>
              <a:rPr lang="zh-CN" altLang="en-US" b="1" dirty="0"/>
              <a:t>系统调用号</a:t>
            </a:r>
            <a:r>
              <a:rPr lang="zh-CN" altLang="en-US" dirty="0"/>
              <a:t>，放在</a:t>
            </a:r>
            <a:r>
              <a:rPr lang="zh-CN" altLang="en-US" b="1" dirty="0"/>
              <a:t>寄存器 </a:t>
            </a:r>
            <a:r>
              <a:rPr lang="en-US" altLang="zh-CN" b="1" dirty="0" err="1"/>
              <a:t>eax</a:t>
            </a:r>
            <a:r>
              <a:rPr lang="en-US" altLang="zh-CN" b="1" dirty="0"/>
              <a:t> </a:t>
            </a:r>
            <a:r>
              <a:rPr lang="zh-CN" altLang="en-US" dirty="0"/>
              <a:t>里面，然后执行 </a:t>
            </a:r>
            <a:r>
              <a:rPr lang="en-US" altLang="zh-CN" dirty="0"/>
              <a:t>ENTER_KERNEL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这些寄存器是如何传递</a:t>
            </a:r>
            <a:r>
              <a:rPr lang="zh-CN" altLang="en-US" b="1" dirty="0"/>
              <a:t>系统调用号和参数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将系统调用号从 </a:t>
            </a:r>
            <a:r>
              <a:rPr lang="en-US" altLang="zh-CN" b="1" dirty="0" err="1">
                <a:solidFill>
                  <a:srgbClr val="FF0000"/>
                </a:solidFill>
              </a:rPr>
              <a:t>eax</a:t>
            </a:r>
            <a:r>
              <a:rPr lang="en-US" altLang="zh-CN" dirty="0"/>
              <a:t> </a:t>
            </a:r>
            <a:r>
              <a:rPr lang="zh-CN" altLang="en-US" dirty="0"/>
              <a:t>里面取出来，然后根据</a:t>
            </a:r>
            <a:r>
              <a:rPr lang="zh-CN" altLang="en-US" b="1" dirty="0">
                <a:solidFill>
                  <a:srgbClr val="FF0000"/>
                </a:solidFill>
              </a:rPr>
              <a:t>系统调用号</a:t>
            </a:r>
            <a:r>
              <a:rPr lang="zh-CN" altLang="en-US" dirty="0"/>
              <a:t>，在系统调用表中找到相应的函数进行调用，并将寄存器中保存的参数取出来，作为</a:t>
            </a:r>
            <a:r>
              <a:rPr lang="zh-CN" altLang="en-US" b="1" dirty="0">
                <a:solidFill>
                  <a:srgbClr val="FF0000"/>
                </a:solidFill>
              </a:rPr>
              <a:t>函数参数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iret</a:t>
            </a:r>
            <a:r>
              <a:rPr lang="en-US" altLang="zh-CN" dirty="0"/>
              <a:t> </a:t>
            </a:r>
            <a:r>
              <a:rPr lang="zh-CN" altLang="en-US" dirty="0"/>
              <a:t>指令将原来</a:t>
            </a:r>
            <a:r>
              <a:rPr lang="zh-CN" altLang="en-US" b="1" dirty="0"/>
              <a:t>用户态保存的现场恢复回来</a:t>
            </a:r>
            <a:r>
              <a:rPr lang="zh-CN" altLang="en-US" dirty="0"/>
              <a:t>，包含代码段、指令指针寄存器等。这时候</a:t>
            </a:r>
            <a:r>
              <a:rPr lang="zh-CN" altLang="en-US" b="1" dirty="0"/>
              <a:t>用户态进程恢复执行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32 </a:t>
            </a:r>
            <a:r>
              <a:rPr lang="zh-CN" altLang="en-US" dirty="0"/>
              <a:t>位系统调用过程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C9960D8-8A79-401D-87A9-B7C44D1B6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72936"/>
            <a:ext cx="6096000" cy="22107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E3AFB38-C35D-480C-8995-D7B86B5D3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832757"/>
            <a:ext cx="6096000" cy="106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3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32 </a:t>
            </a:r>
            <a:r>
              <a:rPr lang="zh-CN" altLang="en-US" dirty="0"/>
              <a:t>位系统调用过程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B6BAE4-9881-44F0-9F42-5F52C3BF8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084" y="0"/>
            <a:ext cx="5397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516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我们再来看 </a:t>
            </a:r>
            <a:r>
              <a:rPr lang="en-US" altLang="zh-CN" dirty="0"/>
              <a:t>64 </a:t>
            </a:r>
            <a:r>
              <a:rPr lang="zh-CN" altLang="en-US" dirty="0"/>
              <a:t>位的情况（</a:t>
            </a:r>
            <a:r>
              <a:rPr lang="en-US" altLang="zh-CN" dirty="0"/>
              <a:t>x86_64 </a:t>
            </a:r>
            <a:r>
              <a:rPr lang="zh-CN" altLang="en-US" dirty="0"/>
              <a:t>下的 </a:t>
            </a:r>
            <a:r>
              <a:rPr lang="en-US" altLang="zh-CN" dirty="0" err="1"/>
              <a:t>sysdep.h</a:t>
            </a:r>
            <a:r>
              <a:rPr lang="en-US" altLang="zh-CN" dirty="0"/>
              <a:t> </a:t>
            </a:r>
            <a:r>
              <a:rPr lang="zh-CN" altLang="en-US" dirty="0"/>
              <a:t>文件）。</a:t>
            </a:r>
            <a:endParaRPr lang="en-US" altLang="zh-CN" dirty="0"/>
          </a:p>
          <a:p>
            <a:r>
              <a:rPr lang="zh-CN" altLang="en-US" dirty="0"/>
              <a:t>和之前一样，还是将系统调用名称转换为系统调用号，放到寄存器 </a:t>
            </a:r>
            <a:r>
              <a:rPr lang="en-US" altLang="zh-CN" dirty="0" err="1"/>
              <a:t>rax</a:t>
            </a:r>
            <a:r>
              <a:rPr lang="zh-CN" altLang="en-US" dirty="0"/>
              <a:t>。这里是真正进行调用，不是用中断了，而是</a:t>
            </a:r>
            <a:r>
              <a:rPr lang="zh-CN" altLang="en-US" b="1" dirty="0">
                <a:solidFill>
                  <a:srgbClr val="FF0000"/>
                </a:solidFill>
              </a:rPr>
              <a:t>改用 </a:t>
            </a:r>
            <a:r>
              <a:rPr lang="en-US" altLang="zh-CN" b="1" dirty="0" err="1">
                <a:solidFill>
                  <a:srgbClr val="FF0000"/>
                </a:solidFill>
              </a:rPr>
              <a:t>syscall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指令</a:t>
            </a:r>
            <a:r>
              <a:rPr lang="zh-CN" altLang="en-US" dirty="0"/>
              <a:t>了。并且，</a:t>
            </a:r>
            <a:r>
              <a:rPr lang="zh-CN" altLang="en-US" b="1" dirty="0">
                <a:solidFill>
                  <a:srgbClr val="FF0000"/>
                </a:solidFill>
              </a:rPr>
              <a:t>传递参数的寄存器</a:t>
            </a:r>
            <a:r>
              <a:rPr lang="zh-CN" altLang="en-US" dirty="0"/>
              <a:t>也变了。</a:t>
            </a:r>
            <a:endParaRPr lang="en-US" altLang="zh-CN" dirty="0"/>
          </a:p>
          <a:p>
            <a:r>
              <a:rPr lang="en-US" altLang="zh-CN" dirty="0" err="1"/>
              <a:t>syscall</a:t>
            </a:r>
            <a:r>
              <a:rPr lang="en-US" altLang="zh-CN" dirty="0"/>
              <a:t> </a:t>
            </a:r>
            <a:r>
              <a:rPr lang="zh-CN" altLang="en-US" dirty="0"/>
              <a:t>指令还使用了一种特殊的寄存器，我们叫</a:t>
            </a:r>
            <a:r>
              <a:rPr lang="zh-CN" altLang="en-US" b="1" dirty="0">
                <a:solidFill>
                  <a:srgbClr val="FF0000"/>
                </a:solidFill>
              </a:rPr>
              <a:t>特殊模块寄存器（</a:t>
            </a:r>
            <a:r>
              <a:rPr lang="en-US" altLang="zh-CN" b="1" dirty="0">
                <a:solidFill>
                  <a:srgbClr val="FF0000"/>
                </a:solidFill>
              </a:rPr>
              <a:t>Model Specific Registers</a:t>
            </a:r>
            <a:r>
              <a:rPr lang="zh-CN" altLang="en-US" b="1" dirty="0">
                <a:solidFill>
                  <a:srgbClr val="FF0000"/>
                </a:solidFill>
              </a:rPr>
              <a:t>，简称 </a:t>
            </a:r>
            <a:r>
              <a:rPr lang="en-US" altLang="zh-CN" b="1" dirty="0">
                <a:solidFill>
                  <a:srgbClr val="FF0000"/>
                </a:solidFill>
              </a:rPr>
              <a:t>MSR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。这种寄存器是 </a:t>
            </a:r>
            <a:r>
              <a:rPr lang="en-US" altLang="zh-CN" dirty="0"/>
              <a:t>CPU </a:t>
            </a:r>
            <a:r>
              <a:rPr lang="zh-CN" altLang="en-US" dirty="0"/>
              <a:t>为了完成某些特殊控制功能为目的的寄存器，其中就有系统调用。</a:t>
            </a:r>
            <a:endParaRPr lang="en-US" altLang="zh-CN" dirty="0"/>
          </a:p>
          <a:p>
            <a:r>
              <a:rPr lang="zh-CN" altLang="en-US" dirty="0"/>
              <a:t>所以，无论是 </a:t>
            </a:r>
            <a:r>
              <a:rPr lang="en-US" altLang="zh-CN" dirty="0"/>
              <a:t>32 </a:t>
            </a:r>
            <a:r>
              <a:rPr lang="zh-CN" altLang="en-US" dirty="0"/>
              <a:t>位，还是 </a:t>
            </a:r>
            <a:r>
              <a:rPr lang="en-US" altLang="zh-CN" dirty="0"/>
              <a:t>64 </a:t>
            </a:r>
            <a:r>
              <a:rPr lang="zh-CN" altLang="en-US" dirty="0"/>
              <a:t>位，</a:t>
            </a:r>
            <a:r>
              <a:rPr lang="zh-CN" altLang="en-US" b="1" dirty="0">
                <a:solidFill>
                  <a:srgbClr val="FF0000"/>
                </a:solidFill>
              </a:rPr>
              <a:t>都会到系统调用表 </a:t>
            </a:r>
            <a:r>
              <a:rPr lang="en-US" altLang="zh-CN" b="1" dirty="0" err="1">
                <a:solidFill>
                  <a:srgbClr val="FF0000"/>
                </a:solidFill>
              </a:rPr>
              <a:t>sys_call_table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这里</a:t>
            </a:r>
            <a:r>
              <a:rPr lang="zh-CN" altLang="en-US" dirty="0"/>
              <a:t>来。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64 </a:t>
            </a:r>
            <a:r>
              <a:rPr lang="zh-CN" altLang="en-US" dirty="0"/>
              <a:t>位系统调用过程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A2DA52-D2CE-4A32-A9B2-3D1A4ADB8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149" y="1795244"/>
            <a:ext cx="6098851" cy="342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934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这里总结一下 </a:t>
            </a:r>
            <a:r>
              <a:rPr lang="en-US" altLang="zh-CN" dirty="0"/>
              <a:t>64 </a:t>
            </a:r>
            <a:r>
              <a:rPr lang="zh-CN" altLang="en-US" dirty="0"/>
              <a:t>位的系统调用是如何执行的。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64 </a:t>
            </a:r>
            <a:r>
              <a:rPr lang="zh-CN" altLang="en-US" dirty="0"/>
              <a:t>位系统调用过程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3D1119-F8F3-443A-BF2A-7E85FB99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338" y="-58723"/>
            <a:ext cx="5403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22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重点关注了</a:t>
            </a:r>
            <a:r>
              <a:rPr lang="zh-CN" altLang="en-US" b="1" dirty="0">
                <a:solidFill>
                  <a:srgbClr val="FF0000"/>
                </a:solidFill>
              </a:rPr>
              <a:t>系统调用的方式</a:t>
            </a:r>
            <a:r>
              <a:rPr lang="zh-CN" altLang="en-US" dirty="0"/>
              <a:t>，都是最终到了</a:t>
            </a:r>
            <a:r>
              <a:rPr lang="zh-CN" altLang="en-US" b="1" dirty="0">
                <a:solidFill>
                  <a:srgbClr val="FF0000"/>
                </a:solidFill>
              </a:rPr>
              <a:t>系统调用表</a:t>
            </a:r>
            <a:r>
              <a:rPr lang="zh-CN" altLang="en-US" dirty="0"/>
              <a:t>，但是到底调用内核的什么函数，还没有解读</a:t>
            </a:r>
            <a:endParaRPr lang="en-US" altLang="zh-CN" dirty="0"/>
          </a:p>
          <a:p>
            <a:r>
              <a:rPr lang="zh-CN" altLang="en-US" dirty="0"/>
              <a:t>来看，</a:t>
            </a:r>
            <a:r>
              <a:rPr lang="zh-CN" altLang="en-US" b="1" dirty="0">
                <a:solidFill>
                  <a:srgbClr val="FF0000"/>
                </a:solidFill>
              </a:rPr>
              <a:t>系统调用表 </a:t>
            </a:r>
            <a:r>
              <a:rPr lang="en-US" altLang="zh-CN" b="1" dirty="0" err="1">
                <a:solidFill>
                  <a:srgbClr val="FF0000"/>
                </a:solidFill>
              </a:rPr>
              <a:t>sys_call_table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dirty="0"/>
              <a:t>是怎么形成的呢？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系统调用表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2C398B6-4C31-48B0-94CD-6C85D1C80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382255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7FA85A0-49E5-4FCF-B170-8E3059BD6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91" y="2842519"/>
            <a:ext cx="5779130" cy="370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90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声明和实现都好了。接下来，在编译的过程中，需要根据 </a:t>
            </a:r>
            <a:r>
              <a:rPr lang="en-US" altLang="zh-CN" b="1" dirty="0">
                <a:solidFill>
                  <a:srgbClr val="FF0000"/>
                </a:solidFill>
              </a:rPr>
              <a:t>syscall_32.tbl </a:t>
            </a:r>
            <a:r>
              <a:rPr lang="zh-CN" altLang="en-US" b="1" dirty="0">
                <a:solidFill>
                  <a:srgbClr val="FF0000"/>
                </a:solidFill>
              </a:rPr>
              <a:t>和 </a:t>
            </a:r>
            <a:r>
              <a:rPr lang="en-US" altLang="zh-CN" b="1" dirty="0">
                <a:solidFill>
                  <a:srgbClr val="FF0000"/>
                </a:solidFill>
              </a:rPr>
              <a:t>syscall_64.tbl </a:t>
            </a:r>
            <a:r>
              <a:rPr lang="zh-CN" altLang="en-US" dirty="0"/>
              <a:t>生成自己的 </a:t>
            </a:r>
            <a:r>
              <a:rPr lang="en-US" altLang="zh-CN" b="1" dirty="0">
                <a:solidFill>
                  <a:srgbClr val="FF0000"/>
                </a:solidFill>
              </a:rPr>
              <a:t>unistd_32.h </a:t>
            </a:r>
            <a:r>
              <a:rPr lang="zh-CN" altLang="en-US" b="1" dirty="0">
                <a:solidFill>
                  <a:srgbClr val="FF0000"/>
                </a:solidFill>
              </a:rPr>
              <a:t>和 </a:t>
            </a:r>
            <a:r>
              <a:rPr lang="en-US" altLang="zh-CN" b="1" dirty="0">
                <a:solidFill>
                  <a:srgbClr val="FF0000"/>
                </a:solidFill>
              </a:rPr>
              <a:t>unistd_64.h</a:t>
            </a:r>
            <a:r>
              <a:rPr lang="zh-CN" altLang="en-US" dirty="0"/>
              <a:t>。生成方式在 </a:t>
            </a:r>
            <a:r>
              <a:rPr lang="en-US" altLang="zh-CN" dirty="0"/>
              <a:t>arch/x86/entry/</a:t>
            </a:r>
            <a:r>
              <a:rPr lang="en-US" altLang="zh-CN" dirty="0" err="1"/>
              <a:t>syscalls</a:t>
            </a:r>
            <a:r>
              <a:rPr lang="en-US" altLang="zh-CN" dirty="0"/>
              <a:t>/</a:t>
            </a:r>
            <a:r>
              <a:rPr lang="en-US" altLang="zh-CN" dirty="0" err="1"/>
              <a:t>Makefile</a:t>
            </a:r>
            <a:r>
              <a:rPr lang="en-US" altLang="zh-CN" dirty="0"/>
              <a:t> </a:t>
            </a:r>
            <a:r>
              <a:rPr lang="zh-CN" altLang="en-US" dirty="0"/>
              <a:t>中。</a:t>
            </a:r>
            <a:endParaRPr lang="en-US" altLang="zh-CN" dirty="0"/>
          </a:p>
          <a:p>
            <a:r>
              <a:rPr lang="zh-CN" altLang="en-US" dirty="0"/>
              <a:t>这样，</a:t>
            </a:r>
            <a:r>
              <a:rPr lang="en-US" altLang="zh-CN" dirty="0"/>
              <a:t>unistd_32.h </a:t>
            </a:r>
            <a:r>
              <a:rPr lang="zh-CN" altLang="en-US" dirty="0"/>
              <a:t>和 </a:t>
            </a:r>
            <a:r>
              <a:rPr lang="en-US" altLang="zh-CN" dirty="0"/>
              <a:t>unistd_64.h </a:t>
            </a:r>
            <a:r>
              <a:rPr lang="zh-CN" altLang="en-US" dirty="0"/>
              <a:t>是对应的系统调用号和系统调用实现函数之间的对应关系。</a:t>
            </a:r>
            <a:endParaRPr lang="zh-cn" b="1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系统调用表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76911625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879</Words>
  <Application>Microsoft Office PowerPoint</Application>
  <PresentationFormat>宽屏</PresentationFormat>
  <Paragraphs>68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Meiryo UI</vt:lpstr>
      <vt:lpstr>Microsoft YaHei UI</vt:lpstr>
      <vt:lpstr>Arial</vt:lpstr>
      <vt:lpstr>Calibri</vt:lpstr>
      <vt:lpstr>创意性渐变 </vt:lpstr>
      <vt:lpstr>09 | 系统调用</vt:lpstr>
      <vt:lpstr>前言</vt:lpstr>
      <vt:lpstr>glibc 对系统调用的封装</vt:lpstr>
      <vt:lpstr>32 位系统调用过程</vt:lpstr>
      <vt:lpstr>32 位系统调用过程</vt:lpstr>
      <vt:lpstr>64 位系统调用过程</vt:lpstr>
      <vt:lpstr>64 位系统调用过程</vt:lpstr>
      <vt:lpstr>系统调用表</vt:lpstr>
      <vt:lpstr>系统调用表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2020-06-23T07:37:10Z</dcterms:modified>
</cp:coreProperties>
</file>